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0" r:id="rId33"/>
    <p:sldId id="292" r:id="rId34"/>
    <p:sldId id="293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27" r:id="rId51"/>
    <p:sldId id="312" r:id="rId52"/>
    <p:sldId id="328" r:id="rId53"/>
    <p:sldId id="329" r:id="rId54"/>
    <p:sldId id="330" r:id="rId55"/>
    <p:sldId id="331" r:id="rId56"/>
    <p:sldId id="332" r:id="rId57"/>
    <p:sldId id="333" r:id="rId58"/>
    <p:sldId id="334" r:id="rId59"/>
    <p:sldId id="313" r:id="rId60"/>
    <p:sldId id="314" r:id="rId61"/>
    <p:sldId id="316" r:id="rId62"/>
    <p:sldId id="317" r:id="rId63"/>
    <p:sldId id="318" r:id="rId64"/>
    <p:sldId id="322" r:id="rId65"/>
    <p:sldId id="295" r:id="rId66"/>
    <p:sldId id="323" r:id="rId67"/>
    <p:sldId id="324" r:id="rId68"/>
    <p:sldId id="325" r:id="rId69"/>
    <p:sldId id="326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72E4-F0A7-4C8C-9033-3E7859A6AE74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8DAAEB-9123-4686-8202-37C956F501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72E4-F0A7-4C8C-9033-3E7859A6AE74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AAEB-9123-4686-8202-37C956F501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72E4-F0A7-4C8C-9033-3E7859A6AE74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AAEB-9123-4686-8202-37C956F501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72E4-F0A7-4C8C-9033-3E7859A6AE74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8DAAEB-9123-4686-8202-37C956F501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72E4-F0A7-4C8C-9033-3E7859A6AE74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AAEB-9123-4686-8202-37C956F501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72E4-F0A7-4C8C-9033-3E7859A6AE74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AAEB-9123-4686-8202-37C956F501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72E4-F0A7-4C8C-9033-3E7859A6AE74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8DAAEB-9123-4686-8202-37C956F501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72E4-F0A7-4C8C-9033-3E7859A6AE74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AAEB-9123-4686-8202-37C956F501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72E4-F0A7-4C8C-9033-3E7859A6AE74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AAEB-9123-4686-8202-37C956F501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72E4-F0A7-4C8C-9033-3E7859A6AE74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AAEB-9123-4686-8202-37C956F501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72E4-F0A7-4C8C-9033-3E7859A6AE74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AAEB-9123-4686-8202-37C956F501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08B72E4-F0A7-4C8C-9033-3E7859A6AE74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8DAAEB-9123-4686-8202-37C956F501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48531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48730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556792"/>
            <a:ext cx="8496944" cy="32403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ЛЮБОВЬ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300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412776"/>
            <a:ext cx="7920879" cy="33843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6250"/>
                <a:gd name="adj2" fmla="val -174"/>
              </a:avLst>
            </a:prstTxWarp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ДЕТИ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719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628800"/>
            <a:ext cx="8640959" cy="30243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ЗАБОТА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164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988840"/>
            <a:ext cx="8712968" cy="230425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ТЕРПЕНИЕ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87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484785"/>
            <a:ext cx="8856984" cy="446449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ОТВЕТСТВЕННОСТЬ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ДОМ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07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2060849"/>
            <a:ext cx="8640960" cy="32403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УВАЖЕНЬЕ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205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916833"/>
            <a:ext cx="8712968" cy="25202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>
                <a:gd name="adj" fmla="val 50685"/>
              </a:avLst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ЧИСТОТА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695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686800" cy="121444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Кафедра </a:t>
            </a:r>
            <a:b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«бабушка  рядышком  с  дедушкой»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семицветик\Documents\учебный год 17-18\проекты педагогов\университет семейных наук\эмблема кафедр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785926"/>
            <a:ext cx="4950818" cy="4435109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14282" y="1214422"/>
            <a:ext cx="8686800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5400" b="1" u="sng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sz="7200" b="1" u="sng" dirty="0" smtClean="0">
                <a:solidFill>
                  <a:srgbClr val="C00000"/>
                </a:solidFill>
                <a:latin typeface="Monotype Corsiva" pitchFamily="66" charset="0"/>
              </a:rPr>
              <a:t>«Хранители памяти и традиций, </a:t>
            </a:r>
          </a:p>
          <a:p>
            <a:pPr algn="ctr">
              <a:buNone/>
            </a:pPr>
            <a:r>
              <a:rPr lang="ru-RU" sz="7200" b="1" u="sng" dirty="0" smtClean="0">
                <a:solidFill>
                  <a:srgbClr val="C00000"/>
                </a:solidFill>
                <a:latin typeface="Monotype Corsiva" pitchFamily="66" charset="0"/>
              </a:rPr>
              <a:t>век </a:t>
            </a:r>
            <a:r>
              <a:rPr lang="en-US" sz="7200" b="1" u="sng" dirty="0" smtClean="0">
                <a:solidFill>
                  <a:srgbClr val="C00000"/>
                </a:solidFill>
                <a:latin typeface="Monotype Corsiva" pitchFamily="66" charset="0"/>
              </a:rPr>
              <a:t>XXI</a:t>
            </a:r>
            <a:r>
              <a:rPr lang="ru-RU" sz="7200" b="1" u="sng" dirty="0" smtClean="0">
                <a:solidFill>
                  <a:srgbClr val="C00000"/>
                </a:solidFill>
                <a:latin typeface="Monotype Corsiva" pitchFamily="66" charset="0"/>
              </a:rPr>
              <a:t>»</a:t>
            </a:r>
            <a:endParaRPr lang="ru-RU" sz="7200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семицветик\Pictures\1-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2857520" cy="214314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2052" name="Picture 4" descr="C:\Users\семицветик\Pictures\pobeda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42852"/>
            <a:ext cx="3257675" cy="2234304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2051" name="Picture 3" descr="C:\Users\семицветик\Pictures\0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587966"/>
            <a:ext cx="2666984" cy="1846373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2054" name="Picture 6" descr="C:\Users\семицветик\Pictures\2248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643446"/>
            <a:ext cx="2643206" cy="17603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785926"/>
            <a:ext cx="8458200" cy="178595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Сохранение русского языка – великая миссия старшего поколения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642918"/>
            <a:ext cx="8458200" cy="9144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3600" b="1" u="sng" dirty="0" smtClean="0"/>
              <a:t>Университет семейных наук</a:t>
            </a:r>
          </a:p>
          <a:p>
            <a:pPr algn="ctr"/>
            <a:r>
              <a:rPr lang="ru-RU" sz="3600" b="1" i="1" dirty="0" smtClean="0"/>
              <a:t>Кафедра «Бабушка рядышком с дедушкой»</a:t>
            </a:r>
            <a:endParaRPr lang="ru-RU" sz="3600" b="1" i="1" dirty="0"/>
          </a:p>
        </p:txBody>
      </p:sp>
      <p:pic>
        <p:nvPicPr>
          <p:cNvPr id="23554" name="Picture 2" descr="http://www.litceysel.ru/amda/%D0%A1%D1%82%D1%80%D0%B0%D0%BD%D0%B8%D1%86%D0%B0+%D0%BF%D0%B5%D1%80%D0%B2%D0%B0%D1%8F.+%C2%AB%D0%9A+%D0%B8%D1%81%D1%82%D0%BE%D0%BA%D0%B0%D0%BC+%D1%81%D0%BB%D0%BE%D0%B2%D0%B0%C2%BBa/260563_html_144031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429000"/>
            <a:ext cx="3667891" cy="236317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23558" name="Picture 6" descr="https://arhlib.ru/wp-content/uploads/2016/11/Babushkina-prodlen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2928934"/>
            <a:ext cx="2500330" cy="3788001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23556" name="Picture 4" descr="http://www.newsler.ru/data/content/2016/41743/b3867ff17726a9de623708039a0fff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3972931"/>
            <a:ext cx="3143272" cy="267075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voymalysh.com.ua/uploads/files/Depositphotos_110788964_m-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712968" cy="584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3850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БАБУШКА…</a:t>
            </a:r>
            <a:endParaRPr lang="ru-RU" sz="6000" b="1" dirty="0"/>
          </a:p>
        </p:txBody>
      </p:sp>
      <p:pic>
        <p:nvPicPr>
          <p:cNvPr id="26626" name="Picture 2" descr="C:\Users\семицветик\Pictures\бабушка группа №6\3119c7be2ab58173062c39c6b8c72ed7_X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071546"/>
            <a:ext cx="4089589" cy="2721849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26627" name="Picture 3" descr="C:\Users\семицветик\Pictures\бабушка группа №6\10171404-Happy-Grandmother-with-her-granddaughter-working-in-the-garden-Stock-Pho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357562"/>
            <a:ext cx="4000528" cy="335781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26628" name="Picture 4" descr="C:\Users\семицветик\Pictures\бабушка группа №6\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714752"/>
            <a:ext cx="4064393" cy="2705079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26629" name="Picture 5" descr="C:\Users\семицветик\Pictures\бабушка группа №6\Внуки-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1285860"/>
            <a:ext cx="4525443" cy="221457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Вот счастье-то!!!</a:t>
            </a:r>
            <a:endParaRPr lang="ru-RU" sz="4400" b="1" dirty="0"/>
          </a:p>
        </p:txBody>
      </p:sp>
      <p:pic>
        <p:nvPicPr>
          <p:cNvPr id="27650" name="Picture 2" descr="G:\2017-18 учебный год\Фото бабушек и дедушек\12 группа Высоцкая\12 группа Высоцкая\IMG_01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1035828"/>
            <a:ext cx="2905144" cy="217885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27651" name="Picture 3" descr="G:\2017-18 учебный год\Фото бабушек и дедушек\00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214685"/>
            <a:ext cx="2565468" cy="3555579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27652" name="Picture 4" descr="G:\2017-18 учебный год\Фото бабушек и дедушек\DSC_07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2919187"/>
            <a:ext cx="2214578" cy="3938813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27653" name="Picture 5" descr="G:\2017-18 учебный год\Фото бабушек и дедушек\с младшим внуком Дмитрие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1857364"/>
            <a:ext cx="2290468" cy="407194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27654" name="Picture 6" descr="G:\2017-18 учебный год\Фото бабушек и дедушек\От 15 группы+ВысоцкаЯ\IMG_0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1071546"/>
            <a:ext cx="3221854" cy="214314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/>
              <a:t>Строим карьеру?  СТРОИМ СЕМЬЮ?</a:t>
            </a:r>
            <a:endParaRPr lang="ru-RU" b="1" dirty="0"/>
          </a:p>
        </p:txBody>
      </p:sp>
      <p:pic>
        <p:nvPicPr>
          <p:cNvPr id="1026" name="Picture 2" descr="C:\Users\семицветик\Pictures\бабушка группа №6\img_s589919_1_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142984"/>
            <a:ext cx="5155686" cy="386676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1027" name="Picture 3" descr="C:\Users\семицветик\Pictures\бабушка группа №6\pri2-1024x4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4572008"/>
            <a:ext cx="4643438" cy="201336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1028" name="Picture 4" descr="C:\Users\семицветик\Pictures\бабушка группа №6\112298125_1359587098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572008"/>
            <a:ext cx="2609853" cy="19918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Самые заботливые руки…</a:t>
            </a:r>
            <a:endParaRPr lang="ru-RU" b="1" dirty="0"/>
          </a:p>
        </p:txBody>
      </p:sp>
      <p:pic>
        <p:nvPicPr>
          <p:cNvPr id="2051" name="Picture 3" descr="C:\Users\семицветик\Pictures\OkFAG1_dN-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285860"/>
            <a:ext cx="3929090" cy="392909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2050" name="Picture 2" descr="C:\Users\семицветик\Pictures\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34" y="4821148"/>
            <a:ext cx="2643206" cy="1751124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2052" name="Picture 4" descr="C:\Users\семицветик\Pictures\admin-panel-image-9bce3d9e-569e-4b72-a4bc-af8cc4904507-150151196666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428736"/>
            <a:ext cx="2428892" cy="1821669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1026" name="Picture 2" descr="C:\Users\семицветик\Pictures\127323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4857760"/>
            <a:ext cx="2952776" cy="177166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1027" name="Picture 3" descr="C:\Users\семицветик\Pictures\depositphotos_59876907-stock-photo-grandparents-with-grandchildren-on-wal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63" y="1500174"/>
            <a:ext cx="2621741" cy="1747827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ДЕНЬ СЕГОДНЯШНИЙ</a:t>
            </a:r>
            <a:endParaRPr lang="ru-RU" b="1" dirty="0"/>
          </a:p>
        </p:txBody>
      </p:sp>
      <p:pic>
        <p:nvPicPr>
          <p:cNvPr id="2050" name="Picture 2" descr="C:\Users\семицветик\Pictures\современные дети\1441071935_0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28992" y="1454530"/>
            <a:ext cx="4214842" cy="320549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2052" name="Picture 4" descr="C:\Users\семицветик\Pictures\современные дети\239714c6ccc4_iStock_000016016075Large-min-e14791938715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285860"/>
            <a:ext cx="3538724" cy="178595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2053" name="Picture 5" descr="C:\Users\семицветик\Pictures\современные дети\21704415_17647-650x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4643446"/>
            <a:ext cx="3095620" cy="206890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2054" name="Picture 6" descr="C:\Users\семицветик\Pictures\современные дети\1490118426_369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572008"/>
            <a:ext cx="3396523" cy="2124069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Фундамент  жизни</a:t>
            </a:r>
            <a:endParaRPr lang="ru-RU" b="1" dirty="0"/>
          </a:p>
        </p:txBody>
      </p:sp>
      <p:pic>
        <p:nvPicPr>
          <p:cNvPr id="3074" name="Picture 2" descr="C:\Users\семицветик\Pictures\современные дети\21436117_270645570114900_5487201740073730048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643050"/>
            <a:ext cx="2857520" cy="357384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214678" y="1214422"/>
            <a:ext cx="52149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«Я о воспитании никогда не писал, потому что полагаю, что воспитание сводится к тому, чтобы самому жить хорошо, то есть самому двигаться, воспитываться, только этим люди влияют на других, воспитывают их. И тем более на детей, с которыми связаны. Быть правдивым и честным с детьми, не скрывая от них того, что происходит в душе, есть единственное воспитание…»</a:t>
            </a:r>
            <a:endParaRPr lang="ru-RU" b="1" i="1" dirty="0"/>
          </a:p>
        </p:txBody>
      </p:sp>
      <p:pic>
        <p:nvPicPr>
          <p:cNvPr id="3076" name="Picture 4" descr="Славянские традиции: воспитание детей Лев Толсто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071942"/>
            <a:ext cx="2098267" cy="2609719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«Учебник   жизни»</a:t>
            </a:r>
            <a:endParaRPr lang="ru-RU" b="1" dirty="0"/>
          </a:p>
        </p:txBody>
      </p:sp>
      <p:pic>
        <p:nvPicPr>
          <p:cNvPr id="20482" name="Picture 2" descr="C:\Users\семицветик\Pictures\современные дети\educati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857364"/>
            <a:ext cx="5854131" cy="328614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/>
              <a:t>Читайте   детям   сказки!</a:t>
            </a:r>
            <a:endParaRPr lang="ru-RU" b="1" dirty="0"/>
          </a:p>
        </p:txBody>
      </p:sp>
      <p:pic>
        <p:nvPicPr>
          <p:cNvPr id="21506" name="Picture 2" descr="C:\Users\семицветик\Pictures\современные дети\2c312e57-4e8c-4954-b350-87997ee7ee4f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214422"/>
            <a:ext cx="4441306" cy="333098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1026" name="Picture 2" descr="C:\Users\семицветик\Pictures\современные дети\45864_24671c9998c16e2e3a8473a47575cb5a.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142984"/>
            <a:ext cx="2157414" cy="2854594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1027" name="Picture 3" descr="C:\Users\семицветик\Pictures\современные дети\315148_22344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1142984"/>
            <a:ext cx="2252609" cy="288923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1028" name="Picture 4" descr="C:\Users\семицветик\Pictures\современные дети\880001489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714752"/>
            <a:ext cx="2154216" cy="2774943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1029" name="Picture 5" descr="C:\Users\семицветик\Pictures\современные дети\e96e2a4e66134dc33ebcef53313ad6e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3357562"/>
            <a:ext cx="2500330" cy="3274104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1030" name="Picture 6" descr="C:\Users\семицветик\Pictures\современные дети\image_101716_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02" y="4071942"/>
            <a:ext cx="2643206" cy="259703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ЭПОХА  ЗАИМСТВОВАНИЙ</a:t>
            </a:r>
            <a:endParaRPr lang="ru-RU" b="1" dirty="0"/>
          </a:p>
        </p:txBody>
      </p:sp>
      <p:pic>
        <p:nvPicPr>
          <p:cNvPr id="2050" name="Picture 2" descr="C:\Users\семицветик\Pictures\современные дети\21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9182" y="1643050"/>
            <a:ext cx="7988555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457200"/>
            <a:ext cx="7134244" cy="147160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Евгений  </a:t>
            </a:r>
            <a:r>
              <a:rPr lang="ru-RU" b="1" dirty="0" err="1" smtClean="0"/>
              <a:t>Весник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 smtClean="0"/>
              <a:t>«Ода русскому языку»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785926"/>
            <a:ext cx="8686800" cy="452596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ru-RU" b="1" i="1" dirty="0" smtClean="0"/>
          </a:p>
          <a:p>
            <a:pPr algn="ctr">
              <a:buNone/>
            </a:pPr>
            <a:r>
              <a:rPr lang="ru-RU" b="1" i="1" dirty="0" smtClean="0"/>
              <a:t>От сердца я хочу воззвать</a:t>
            </a:r>
          </a:p>
          <a:p>
            <a:pPr algn="ctr">
              <a:buNone/>
            </a:pPr>
            <a:r>
              <a:rPr lang="ru-RU" b="1" i="1" dirty="0" smtClean="0"/>
              <a:t>Ко всем, кто сын России верный:</a:t>
            </a:r>
          </a:p>
          <a:p>
            <a:pPr algn="ctr">
              <a:buNone/>
            </a:pPr>
            <a:r>
              <a:rPr lang="ru-RU" b="1" i="1" dirty="0" smtClean="0"/>
              <a:t>Пора не </a:t>
            </a:r>
            <a:r>
              <a:rPr lang="ru-RU" b="1" i="1" dirty="0" err="1" smtClean="0"/>
              <a:t>нАчать</a:t>
            </a:r>
            <a:r>
              <a:rPr lang="ru-RU" b="1" i="1" dirty="0" smtClean="0"/>
              <a:t>, а </a:t>
            </a:r>
            <a:r>
              <a:rPr lang="ru-RU" b="1" i="1" dirty="0" err="1" smtClean="0"/>
              <a:t>начАть</a:t>
            </a:r>
            <a:endParaRPr lang="ru-RU" b="1" i="1" dirty="0" smtClean="0"/>
          </a:p>
          <a:p>
            <a:pPr algn="ctr">
              <a:buNone/>
            </a:pPr>
            <a:r>
              <a:rPr lang="ru-RU" b="1" i="1" dirty="0" smtClean="0"/>
              <a:t>Язык наш очищать от скверны.</a:t>
            </a:r>
          </a:p>
          <a:p>
            <a:pPr algn="ctr">
              <a:buNone/>
            </a:pPr>
            <a:r>
              <a:rPr lang="ru-RU" b="1" i="1" dirty="0" smtClean="0"/>
              <a:t>Друзья, следите за собой, </a:t>
            </a:r>
          </a:p>
          <a:p>
            <a:pPr algn="ctr">
              <a:buNone/>
            </a:pPr>
            <a:r>
              <a:rPr lang="ru-RU" b="1" i="1" dirty="0" smtClean="0"/>
              <a:t>Когда по – </a:t>
            </a:r>
            <a:r>
              <a:rPr lang="ru-RU" b="1" i="1" dirty="0" err="1" smtClean="0"/>
              <a:t>русски</a:t>
            </a:r>
            <a:r>
              <a:rPr lang="ru-RU" b="1" i="1" dirty="0" smtClean="0"/>
              <a:t> говорите.</a:t>
            </a:r>
          </a:p>
          <a:p>
            <a:pPr algn="ctr">
              <a:buNone/>
            </a:pPr>
            <a:r>
              <a:rPr lang="ru-RU" b="1" i="1" dirty="0" smtClean="0"/>
              <a:t>Ведь это наш язык родной –</a:t>
            </a:r>
          </a:p>
          <a:p>
            <a:pPr algn="ctr">
              <a:buNone/>
            </a:pPr>
            <a:r>
              <a:rPr lang="ru-RU" b="1" i="1" dirty="0" smtClean="0"/>
              <a:t>Его для внуков сохраните!</a:t>
            </a:r>
          </a:p>
          <a:p>
            <a:endParaRPr lang="ru-RU" dirty="0"/>
          </a:p>
        </p:txBody>
      </p:sp>
      <p:pic>
        <p:nvPicPr>
          <p:cNvPr id="3074" name="Picture 2" descr="C:\Users\семицветик\Pictures\современные дети\b456648a7f416a930d93d5f9745be6a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1590673" cy="2018621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ambinostory.com/wp-content/uploads/2015/02/detskoe-chteni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1982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686800" cy="900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ПРИХОДИТЕ В БИБЛИОТЕКУ!</a:t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sz="2400" b="1" dirty="0" smtClean="0"/>
              <a:t>(Тамбов, </a:t>
            </a:r>
            <a:r>
              <a:rPr lang="ru-RU" sz="2400" b="1" dirty="0" err="1" smtClean="0"/>
              <a:t>чичканова</a:t>
            </a:r>
            <a:r>
              <a:rPr lang="ru-RU" sz="2400" b="1" dirty="0" smtClean="0"/>
              <a:t>, 89)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4098" name="Picture 2" descr="C:\Users\семицветик\Pictures\современные дети\logotip_belyj_jp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3461678" cy="275748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4099" name="Picture 3" descr="C:\Users\семицветик\Pictures\современные дети\vkh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143248"/>
            <a:ext cx="5076826" cy="3418627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</a:rPr>
              <a:t/>
            </a:r>
            <a:br>
              <a:rPr lang="ru-RU" b="1" u="sng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Программа </a:t>
            </a:r>
            <a:r>
              <a:rPr lang="ru-RU" b="1" u="sng" dirty="0">
                <a:solidFill>
                  <a:srgbClr val="C00000"/>
                </a:solidFill>
              </a:rPr>
              <a:t>телепередач:</a:t>
            </a:r>
            <a:br>
              <a:rPr lang="ru-RU" b="1" u="sng" dirty="0">
                <a:solidFill>
                  <a:srgbClr val="C00000"/>
                </a:solidFill>
              </a:rPr>
            </a:br>
            <a:endParaRPr lang="ru-RU" b="1" u="sng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6635080" cy="5544616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9:00 – </a:t>
            </a:r>
            <a:r>
              <a:rPr lang="ru-RU" b="1" dirty="0" smtClean="0"/>
              <a:t>«</a:t>
            </a:r>
            <a:r>
              <a:rPr lang="ru-RU" b="1" dirty="0" err="1" smtClean="0"/>
              <a:t>Смешарики</a:t>
            </a:r>
            <a:r>
              <a:rPr lang="ru-RU" b="1" dirty="0" smtClean="0"/>
              <a:t>» </a:t>
            </a:r>
            <a:endParaRPr lang="ru-RU" b="1" dirty="0"/>
          </a:p>
          <a:p>
            <a:endParaRPr lang="ru-RU" b="1" dirty="0"/>
          </a:p>
          <a:p>
            <a:r>
              <a:rPr lang="ru-RU" b="1" dirty="0"/>
              <a:t>10:00 – </a:t>
            </a:r>
            <a:r>
              <a:rPr lang="ru-RU" b="1" dirty="0" smtClean="0"/>
              <a:t>«Чип </a:t>
            </a:r>
            <a:r>
              <a:rPr lang="ru-RU" b="1" dirty="0"/>
              <a:t>и Дейл спешат на </a:t>
            </a:r>
            <a:r>
              <a:rPr lang="ru-RU" b="1" dirty="0" smtClean="0"/>
              <a:t>помощь» </a:t>
            </a:r>
            <a:endParaRPr lang="ru-RU" b="1" dirty="0"/>
          </a:p>
          <a:p>
            <a:endParaRPr lang="ru-RU" b="1" dirty="0"/>
          </a:p>
          <a:p>
            <a:r>
              <a:rPr lang="ru-RU" b="1" dirty="0"/>
              <a:t>12:00 – </a:t>
            </a:r>
            <a:r>
              <a:rPr lang="ru-RU" b="1" dirty="0" smtClean="0"/>
              <a:t>«</a:t>
            </a:r>
            <a:r>
              <a:rPr lang="ru-RU" b="1" dirty="0" err="1" smtClean="0"/>
              <a:t>Фиксики</a:t>
            </a:r>
            <a:r>
              <a:rPr lang="ru-RU" b="1" dirty="0" smtClean="0"/>
              <a:t>»</a:t>
            </a:r>
            <a:endParaRPr lang="ru-RU" b="1" dirty="0"/>
          </a:p>
          <a:p>
            <a:endParaRPr lang="ru-RU" b="1" dirty="0"/>
          </a:p>
          <a:p>
            <a:r>
              <a:rPr lang="ru-RU" b="1" dirty="0"/>
              <a:t>14:00 – </a:t>
            </a:r>
            <a:r>
              <a:rPr lang="ru-RU" b="1" dirty="0" smtClean="0"/>
              <a:t>«Гадкий </a:t>
            </a:r>
            <a:r>
              <a:rPr lang="ru-RU" b="1" dirty="0"/>
              <a:t>Я</a:t>
            </a:r>
            <a:r>
              <a:rPr lang="ru-RU" b="1" dirty="0" smtClean="0"/>
              <a:t>!»</a:t>
            </a:r>
            <a:endParaRPr lang="ru-RU" b="1" dirty="0"/>
          </a:p>
          <a:p>
            <a:endParaRPr lang="ru-RU" b="1" dirty="0"/>
          </a:p>
          <a:p>
            <a:r>
              <a:rPr lang="ru-RU" b="1" dirty="0"/>
              <a:t>15:00 – </a:t>
            </a:r>
            <a:r>
              <a:rPr lang="ru-RU" b="1" dirty="0" smtClean="0"/>
              <a:t>«Самый </a:t>
            </a:r>
            <a:r>
              <a:rPr lang="ru-RU" b="1" dirty="0"/>
              <a:t>маленький </a:t>
            </a:r>
            <a:r>
              <a:rPr lang="ru-RU" b="1" dirty="0" smtClean="0"/>
              <a:t>гном»</a:t>
            </a:r>
            <a:endParaRPr lang="ru-RU" b="1" dirty="0"/>
          </a:p>
          <a:p>
            <a:endParaRPr lang="ru-RU" b="1" dirty="0"/>
          </a:p>
          <a:p>
            <a:r>
              <a:rPr lang="ru-RU" b="1" dirty="0"/>
              <a:t>16:00 – </a:t>
            </a:r>
            <a:r>
              <a:rPr lang="ru-RU" b="1" dirty="0" smtClean="0"/>
              <a:t>«Маша </a:t>
            </a:r>
            <a:r>
              <a:rPr lang="ru-RU" b="1" dirty="0"/>
              <a:t>и </a:t>
            </a:r>
            <a:r>
              <a:rPr lang="ru-RU" b="1" dirty="0" smtClean="0"/>
              <a:t>Медведь»</a:t>
            </a:r>
            <a:endParaRPr lang="ru-RU" b="1" dirty="0"/>
          </a:p>
          <a:p>
            <a:endParaRPr lang="ru-RU" dirty="0"/>
          </a:p>
        </p:txBody>
      </p:sp>
      <p:pic>
        <p:nvPicPr>
          <p:cNvPr id="1026" name="Picture 2" descr="C:\Users\USER\Desktop\кадры из муьт\1\smeshari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928670"/>
            <a:ext cx="1285884" cy="967193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кадры из муьт\1\rWIZ6vvE7t0UMLCcqFMmQTi9Ej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929066"/>
            <a:ext cx="1214447" cy="1000132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кадры из муьт\1\hq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1785926"/>
            <a:ext cx="1333509" cy="1000132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Desktop\кадры из муьт\1\x720-iu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2857496"/>
            <a:ext cx="1277855" cy="923329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Desktop\кадры из муьт\1\108_origin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4689790"/>
            <a:ext cx="1071570" cy="1025226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USER\Desktop\кадры из муьт\1\1913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5715015"/>
            <a:ext cx="1150988" cy="1066541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2739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7740352" cy="6858000"/>
          </a:xfrm>
        </p:spPr>
        <p:txBody>
          <a:bodyPr>
            <a:normAutofit fontScale="92500" lnSpcReduction="10000"/>
          </a:bodyPr>
          <a:lstStyle/>
          <a:p>
            <a:endParaRPr lang="ru-RU" b="1" dirty="0" smtClean="0"/>
          </a:p>
          <a:p>
            <a:r>
              <a:rPr lang="ru-RU" b="1" dirty="0" smtClean="0"/>
              <a:t>18:00 </a:t>
            </a:r>
            <a:r>
              <a:rPr lang="ru-RU" b="1" dirty="0"/>
              <a:t>– </a:t>
            </a:r>
            <a:r>
              <a:rPr lang="ru-RU" b="1" dirty="0" smtClean="0"/>
              <a:t>«</a:t>
            </a:r>
            <a:r>
              <a:rPr lang="ru-RU" b="1" dirty="0" err="1" smtClean="0"/>
              <a:t>Лунтик</a:t>
            </a:r>
            <a:r>
              <a:rPr lang="ru-RU" b="1" dirty="0" smtClean="0"/>
              <a:t>»</a:t>
            </a:r>
          </a:p>
          <a:p>
            <a:endParaRPr lang="ru-RU" b="1" dirty="0"/>
          </a:p>
          <a:p>
            <a:r>
              <a:rPr lang="ru-RU" b="1" dirty="0"/>
              <a:t>19:00 – </a:t>
            </a:r>
            <a:r>
              <a:rPr lang="ru-RU" b="1" dirty="0" smtClean="0"/>
              <a:t>«</a:t>
            </a:r>
            <a:r>
              <a:rPr lang="ru-RU" b="1" dirty="0" err="1" smtClean="0"/>
              <a:t>Скуби-Ду</a:t>
            </a:r>
            <a:r>
              <a:rPr lang="ru-RU" b="1" dirty="0" smtClean="0"/>
              <a:t>»</a:t>
            </a:r>
          </a:p>
          <a:p>
            <a:endParaRPr lang="ru-RU" b="1" dirty="0"/>
          </a:p>
          <a:p>
            <a:r>
              <a:rPr lang="ru-RU" b="1" dirty="0"/>
              <a:t>20:00 – </a:t>
            </a:r>
            <a:r>
              <a:rPr lang="ru-RU" b="1" dirty="0" smtClean="0"/>
              <a:t>«</a:t>
            </a:r>
            <a:r>
              <a:rPr lang="ru-RU" b="1" dirty="0" err="1" smtClean="0"/>
              <a:t>Барбоскины</a:t>
            </a:r>
            <a:r>
              <a:rPr lang="ru-RU" b="1" dirty="0" smtClean="0"/>
              <a:t>» </a:t>
            </a:r>
          </a:p>
          <a:p>
            <a:endParaRPr lang="ru-RU" b="1" dirty="0"/>
          </a:p>
          <a:p>
            <a:r>
              <a:rPr lang="ru-RU" b="1" dirty="0"/>
              <a:t>21:00 – </a:t>
            </a:r>
            <a:r>
              <a:rPr lang="ru-RU" b="1" dirty="0" smtClean="0"/>
              <a:t>«Ну</a:t>
            </a:r>
            <a:r>
              <a:rPr lang="ru-RU" b="1" dirty="0"/>
              <a:t>, погоди</a:t>
            </a:r>
            <a:r>
              <a:rPr lang="ru-RU" b="1" dirty="0" smtClean="0"/>
              <a:t>!»</a:t>
            </a:r>
          </a:p>
          <a:p>
            <a:endParaRPr lang="ru-RU" b="1" dirty="0"/>
          </a:p>
          <a:p>
            <a:r>
              <a:rPr lang="ru-RU" b="1" dirty="0"/>
              <a:t>22:00 – </a:t>
            </a:r>
            <a:r>
              <a:rPr lang="ru-RU" b="1" dirty="0" smtClean="0"/>
              <a:t>«Как </a:t>
            </a:r>
            <a:r>
              <a:rPr lang="ru-RU" b="1" dirty="0"/>
              <a:t>львенок и черепаха пели </a:t>
            </a:r>
            <a:r>
              <a:rPr lang="ru-RU" b="1" dirty="0" smtClean="0"/>
              <a:t>песню»</a:t>
            </a:r>
          </a:p>
          <a:p>
            <a:endParaRPr lang="ru-RU" b="1" dirty="0"/>
          </a:p>
          <a:p>
            <a:r>
              <a:rPr lang="ru-RU" b="1" dirty="0"/>
              <a:t>23:00 – </a:t>
            </a:r>
            <a:r>
              <a:rPr lang="ru-RU" b="1" dirty="0" smtClean="0"/>
              <a:t>«Каникулы </a:t>
            </a:r>
            <a:r>
              <a:rPr lang="ru-RU" b="1" dirty="0"/>
              <a:t>в </a:t>
            </a:r>
            <a:r>
              <a:rPr lang="ru-RU" b="1" dirty="0" err="1" smtClean="0"/>
              <a:t>Простоквашино</a:t>
            </a:r>
            <a:r>
              <a:rPr lang="ru-RU" b="1" dirty="0" smtClean="0"/>
              <a:t>»</a:t>
            </a:r>
            <a:endParaRPr lang="ru-RU" b="1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285728"/>
            <a:ext cx="1008112" cy="1071570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1428736"/>
            <a:ext cx="1071570" cy="1071570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2500306"/>
            <a:ext cx="1143721" cy="1000132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3" y="3500438"/>
            <a:ext cx="1206409" cy="1000132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2" y="5000636"/>
            <a:ext cx="960787" cy="1000132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34" y="5572140"/>
            <a:ext cx="1143008" cy="991689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96384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C:\Users\USER\Desktop\кадры из муьт\2\16820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4015433"/>
            <a:ext cx="2428892" cy="2680175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кадры из муьт\2\1263881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137639"/>
            <a:ext cx="2500330" cy="2958814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USER\Desktop\кадры из муьт\2\1488571388_1309cfd92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46" y="4000504"/>
            <a:ext cx="3071834" cy="2595474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USER\Desktop\кадры из муьт\2\Почему-дети-СССР-были-другими-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84" y="1000108"/>
            <a:ext cx="2581736" cy="3000396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USER\Desktop\кадры из муьт\2\1473763013_16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26" y="3071810"/>
            <a:ext cx="2714644" cy="2056756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28662" y="285728"/>
            <a:ext cx="72152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ИГРАЛИ  НАШИ  БАБУШКИ…</a:t>
            </a:r>
            <a:endParaRPr lang="ru-RU" sz="4000" dirty="0">
              <a:latin typeface="+mj-lt"/>
            </a:endParaRPr>
          </a:p>
        </p:txBody>
      </p:sp>
      <p:pic>
        <p:nvPicPr>
          <p:cNvPr id="3074" name="Picture 2" descr="C:\Users\семицветик\Pictures\14768130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4857760"/>
            <a:ext cx="2920378" cy="1785924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3075" name="Picture 3" descr="C:\Users\семицветик\Pictures\a2d98808861d190608855b1bc31b472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6116" y="928670"/>
            <a:ext cx="2143140" cy="221997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897503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А  ЧТО  СЕГОДНЯ?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http://devicebox.ru/wp-content/uploads/2015/04/kid-ph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1357298"/>
            <a:ext cx="3286148" cy="2447131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vynderkind.ru/upload/images/sprosi/StrashnieIgrushki/pic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2" y="3857628"/>
            <a:ext cx="3543307" cy="2660701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grodno-best.info/wp-content/uploads/2016/05/deti-s-t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5860"/>
            <a:ext cx="3500462" cy="2714318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ya-mama24.ru/wp-content/uploads/2017/01/14582919033546273-900x6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3714752"/>
            <a:ext cx="4320480" cy="2948781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5"/>
            <a:ext cx="7990656" cy="1008111"/>
          </a:xfrm>
        </p:spPr>
        <p:txBody>
          <a:bodyPr>
            <a:normAutofit/>
          </a:bodyPr>
          <a:lstStyle/>
          <a:p>
            <a:pPr algn="ctr"/>
            <a:r>
              <a:rPr lang="ru-RU" sz="1800" b="1" u="sng" dirty="0" smtClean="0"/>
              <a:t>Университет семейных наук</a:t>
            </a:r>
            <a:br>
              <a:rPr lang="ru-RU" sz="1800" b="1" u="sng" dirty="0" smtClean="0"/>
            </a:br>
            <a:r>
              <a:rPr lang="ru-RU" sz="1800" b="1" i="1" dirty="0" smtClean="0"/>
              <a:t>Кафедра «Бабушка рядышком с дедушкой»</a:t>
            </a:r>
            <a:br>
              <a:rPr lang="ru-RU" sz="1800" b="1" i="1" dirty="0" smtClean="0"/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1285860"/>
            <a:ext cx="7929618" cy="2444282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«Игры нашего детства – традиция счастья»</a:t>
            </a:r>
          </a:p>
          <a:p>
            <a:pPr algn="ctr"/>
            <a:endParaRPr lang="ru-RU" sz="3200" dirty="0" smtClean="0"/>
          </a:p>
        </p:txBody>
      </p:sp>
      <p:pic>
        <p:nvPicPr>
          <p:cNvPr id="4" name="Picture 4" descr="C:\Users\Татьяна\Downloads\cropped-0_106193_5637e488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365104"/>
            <a:ext cx="8400326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91264" cy="4071966"/>
          </a:xfrm>
        </p:spPr>
        <p:txBody>
          <a:bodyPr>
            <a:noAutofit/>
          </a:bodyPr>
          <a:lstStyle/>
          <a:p>
            <a:pPr algn="l"/>
            <a:r>
              <a:rPr lang="ru-RU" sz="3200" b="1" i="1" dirty="0" smtClean="0">
                <a:solidFill>
                  <a:schemeClr val="tx1"/>
                </a:solidFill>
              </a:rPr>
              <a:t>«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Игра – это огромное светлое окно, через которое в духовный мир ребёнка вливается живительный поток представлений, понятий об окружающем мире.                                             Игра – это искра, зажигающая огонёк пытливости и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любознательности»</a:t>
            </a:r>
            <a:b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В.А.Сухомлинский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8" name="Picture 4" descr="C:\Users\Татьяна\Downloads\cropped-0_106193_5637e488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365104"/>
            <a:ext cx="8400326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Татьяна\Downloads\stock-vector-illustration-of-two-children-playing-with-electronic-device-tablet-children-illustration-for-176670281.jpg"/>
          <p:cNvPicPr>
            <a:picLocks noChangeAspect="1" noChangeArrowheads="1"/>
          </p:cNvPicPr>
          <p:nvPr/>
        </p:nvPicPr>
        <p:blipFill>
          <a:blip r:embed="rId2" cstate="print"/>
          <a:srcRect l="5501" r="3150" b="8455"/>
          <a:stretch>
            <a:fillRect/>
          </a:stretch>
        </p:blipFill>
        <p:spPr bwMode="auto">
          <a:xfrm>
            <a:off x="251520" y="836712"/>
            <a:ext cx="4176464" cy="4752528"/>
          </a:xfrm>
          <a:prstGeom prst="rect">
            <a:avLst/>
          </a:prstGeom>
          <a:noFill/>
        </p:spPr>
      </p:pic>
      <p:pic>
        <p:nvPicPr>
          <p:cNvPr id="5124" name="Picture 4" descr="C:\Users\Татьяна\Downloads\mini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88297"/>
            <a:ext cx="4320480" cy="3093361"/>
          </a:xfrm>
          <a:prstGeom prst="rect">
            <a:avLst/>
          </a:prstGeom>
          <a:noFill/>
        </p:spPr>
      </p:pic>
      <p:pic>
        <p:nvPicPr>
          <p:cNvPr id="5125" name="Picture 5" descr="C:\Users\Татьяна\Downloads\mini_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2656"/>
            <a:ext cx="4324647" cy="3096344"/>
          </a:xfrm>
          <a:prstGeom prst="rect">
            <a:avLst/>
          </a:prstGeom>
          <a:noFill/>
        </p:spPr>
      </p:pic>
      <p:pic>
        <p:nvPicPr>
          <p:cNvPr id="7" name="Picture 2" descr="C:\Users\Татьяна\Downloads\stock-vector-illustration-of-two-children-playing-with-electronic-device-tablet-children-illustration-for-176670281.jpg"/>
          <p:cNvPicPr>
            <a:picLocks noChangeAspect="1" noChangeArrowheads="1"/>
          </p:cNvPicPr>
          <p:nvPr/>
        </p:nvPicPr>
        <p:blipFill>
          <a:blip r:embed="rId2" cstate="print"/>
          <a:srcRect l="5501" r="3150" b="8455"/>
          <a:stretch>
            <a:fillRect/>
          </a:stretch>
        </p:blipFill>
        <p:spPr bwMode="auto">
          <a:xfrm>
            <a:off x="403920" y="989112"/>
            <a:ext cx="4176464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Татьяна\Downloads\det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212976"/>
            <a:ext cx="3943322" cy="2880320"/>
          </a:xfrm>
          <a:prstGeom prst="rect">
            <a:avLst/>
          </a:prstGeom>
          <a:noFill/>
        </p:spPr>
      </p:pic>
      <p:pic>
        <p:nvPicPr>
          <p:cNvPr id="8195" name="Picture 3" descr="C:\Users\Татьяна\Downloads\children-playing-clipart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4055709" cy="2736304"/>
          </a:xfrm>
          <a:prstGeom prst="rect">
            <a:avLst/>
          </a:prstGeom>
          <a:noFill/>
        </p:spPr>
      </p:pic>
      <p:pic>
        <p:nvPicPr>
          <p:cNvPr id="8196" name="Picture 4" descr="C:\Users\Татьяна\Downloads\cropped-0_106193_5637e488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5085184"/>
            <a:ext cx="4725184" cy="1296144"/>
          </a:xfrm>
          <a:prstGeom prst="rect">
            <a:avLst/>
          </a:prstGeom>
          <a:noFill/>
        </p:spPr>
      </p:pic>
      <p:pic>
        <p:nvPicPr>
          <p:cNvPr id="8197" name="Picture 5" descr="C:\Users\Татьяна\Downloads\narodnie-igri-detym.jpg"/>
          <p:cNvPicPr>
            <a:picLocks noChangeAspect="1" noChangeArrowheads="1"/>
          </p:cNvPicPr>
          <p:nvPr/>
        </p:nvPicPr>
        <p:blipFill>
          <a:blip r:embed="rId5" cstate="print"/>
          <a:srcRect l="16128" t="1578" r="15329" b="2147"/>
          <a:stretch>
            <a:fillRect/>
          </a:stretch>
        </p:blipFill>
        <p:spPr bwMode="auto">
          <a:xfrm>
            <a:off x="5364088" y="980728"/>
            <a:ext cx="3600400" cy="2906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Татьяна\Downloads\deti_raduga_bez_nadpi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024648" cy="5976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personallife.ru/wp-content/uploads/zhenskij-egoizm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27280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8810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Татьяна\Downloads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6960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атьяна\Downloads\0020-018-.jpg"/>
          <p:cNvPicPr>
            <a:picLocks noChangeAspect="1" noChangeArrowheads="1"/>
          </p:cNvPicPr>
          <p:nvPr/>
        </p:nvPicPr>
        <p:blipFill>
          <a:blip r:embed="rId2" cstate="print"/>
          <a:srcRect l="12201" r="6153" b="5034"/>
          <a:stretch>
            <a:fillRect/>
          </a:stretch>
        </p:blipFill>
        <p:spPr bwMode="auto">
          <a:xfrm>
            <a:off x="5004048" y="1484784"/>
            <a:ext cx="4027526" cy="5040560"/>
          </a:xfrm>
          <a:prstGeom prst="rect">
            <a:avLst/>
          </a:prstGeom>
          <a:noFill/>
        </p:spPr>
      </p:pic>
      <p:pic>
        <p:nvPicPr>
          <p:cNvPr id="7172" name="Picture 4" descr="C:\Users\Татьяна\Downloads\article1162.jpg"/>
          <p:cNvPicPr>
            <a:picLocks noChangeAspect="1" noChangeArrowheads="1"/>
          </p:cNvPicPr>
          <p:nvPr/>
        </p:nvPicPr>
        <p:blipFill>
          <a:blip r:embed="rId3" cstate="print"/>
          <a:srcRect r="1852" b="6369"/>
          <a:stretch>
            <a:fillRect/>
          </a:stretch>
        </p:blipFill>
        <p:spPr bwMode="auto">
          <a:xfrm>
            <a:off x="179512" y="260648"/>
            <a:ext cx="4697137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Татьяна\Downloads\250320161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8756174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0609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Сюжетно – ролевые игры</a:t>
            </a:r>
            <a:endParaRPr lang="ru-RU" dirty="0"/>
          </a:p>
        </p:txBody>
      </p:sp>
      <p:pic>
        <p:nvPicPr>
          <p:cNvPr id="5" name="Picture 3" descr="C:\Users\Татьяна\Documents\Intelli-studio\Samsung Camera\2016-03-28\SAM_6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2763924" cy="3685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 descr="E:\ФОТО 5 группа\SAM_5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772816"/>
            <a:ext cx="5520613" cy="4140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Рабочий стол октябрь 2014 г\НА ДИСКИ  фото дети группы№5\Гречко Таня\SAM_3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412776"/>
            <a:ext cx="4283968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5" descr="D:\Рабочий стол октябрь 2014 г\НА ДИСКИ  фото дети группы№5\Софья и Егор Шевелёвы\SAM_3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6546">
            <a:off x="449609" y="1557520"/>
            <a:ext cx="3600400" cy="4800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Сюжетно – ролевые игры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Сюжетно – ролевые игры</a:t>
            </a:r>
            <a:endParaRPr lang="ru-RU" dirty="0"/>
          </a:p>
        </p:txBody>
      </p:sp>
      <p:pic>
        <p:nvPicPr>
          <p:cNvPr id="3" name="Picture 2" descr="E:\ФОТО 5 группа\SAM_44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268760"/>
            <a:ext cx="3888432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6" descr="E:\ФОТО 5 группа\SAM_52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530" y="1268760"/>
            <a:ext cx="4014446" cy="5352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ФОТО 5 группа\SAM_5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524" y="116632"/>
            <a:ext cx="8448938" cy="6336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Сюжетно – ролевые игры</a:t>
            </a:r>
            <a:endParaRPr lang="ru-RU" dirty="0"/>
          </a:p>
        </p:txBody>
      </p:sp>
      <p:pic>
        <p:nvPicPr>
          <p:cNvPr id="5" name="Picture 11" descr="D:\Рабочий стол октябрь 2014 г\НА ДИСКИ  фото дети группы№5\Гречко Таня\Изображение 1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916832"/>
            <a:ext cx="3222358" cy="4296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7" descr="C:\Users\Наташа\Desktop\НОВЫЕ ФОТО ДЛЯ ПРЕЗЕНТАЦИИ\НОВЫЕ ФОТО ДЛЯ ПРЕЗЕНТАЦИИ\SAM_2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5091392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Игры с музыкальными игрушками</a:t>
            </a:r>
            <a:endParaRPr lang="ru-RU" dirty="0"/>
          </a:p>
        </p:txBody>
      </p:sp>
      <p:pic>
        <p:nvPicPr>
          <p:cNvPr id="3" name="Picture 6" descr="C:\Users\Татьяна\Documents\Intelli-studio\Samsung Camera\2016-03-28\SAM_6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2016224" cy="2688299"/>
          </a:xfrm>
          <a:prstGeom prst="rect">
            <a:avLst/>
          </a:prstGeom>
          <a:noFill/>
        </p:spPr>
      </p:pic>
      <p:pic>
        <p:nvPicPr>
          <p:cNvPr id="5" name="Picture 8" descr="C:\Users\Татьяна\Documents\Intelli-studio\Samsung Camera\2016-03-28\SAM_6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484784"/>
            <a:ext cx="1944216" cy="2592288"/>
          </a:xfrm>
          <a:prstGeom prst="rect">
            <a:avLst/>
          </a:prstGeom>
          <a:noFill/>
        </p:spPr>
      </p:pic>
      <p:pic>
        <p:nvPicPr>
          <p:cNvPr id="7" name="Picture 7" descr="C:\Users\Татьяна\Documents\Intelli-studio\Samsung Camera\2016-03-28\SAM_64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204864"/>
            <a:ext cx="4416490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70609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Театрализованные игры</a:t>
            </a:r>
            <a:endParaRPr lang="ru-RU" dirty="0"/>
          </a:p>
        </p:txBody>
      </p:sp>
      <p:pic>
        <p:nvPicPr>
          <p:cNvPr id="3" name="Picture 8" descr="D:\Рабочий стол октябрь 2014 г\НА ДИСКИ  фото дети группы№5\Влад Субочев\SAM_3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268760"/>
            <a:ext cx="3960440" cy="5280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 descr="D:\Рабочий стол октябрь 2014 г\НА ДИСКИ  фото дети группы№5\Попов Артём\SAM_05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3888432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vseodetishkah.ru/wp-content/uploads/2015/12/kak-vospitat-uspeshnogo-rebenka-4-768x5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84887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2894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Татьяна\Downloads\698961184-300x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Татьяна\Downloads\723930297a310737a959d217251822c5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60648"/>
            <a:ext cx="3780420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C:\Users\Татьяна\Downloads\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068960"/>
            <a:ext cx="432048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 descr="C:\Users\Татьяна\Downloads\23ae044719ce8e86bcff4fdb099bda4a.png.jp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068960"/>
            <a:ext cx="4224470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D:\Рабочий стол октябрь 2014 г\НА ДИСКИ  фото дети группы№5\Софья и Егор Шевелёвы\SAM_3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4248472" cy="3186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15" descr="D:\Рабочий стол октябрь 2014 г\НА ДИСКИ  фото дети группы№5\Софья и Егор Шевелёвы\SAM_3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36912"/>
            <a:ext cx="432048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атьяна\Documents\Intelli-studio\Samsung Camera\2016-03-28\SAM_63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2915815" cy="2186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Татьяна\Downloads\little_tikes_igrushka_pozharnaya_mashina_0.jpg"/>
          <p:cNvPicPr>
            <a:picLocks noChangeAspect="1" noChangeArrowheads="1"/>
          </p:cNvPicPr>
          <p:nvPr/>
        </p:nvPicPr>
        <p:blipFill>
          <a:blip r:embed="rId3" cstate="print"/>
          <a:srcRect l="5000" t="5000" r="8333" b="5000"/>
          <a:stretch>
            <a:fillRect/>
          </a:stretch>
        </p:blipFill>
        <p:spPr bwMode="auto">
          <a:xfrm>
            <a:off x="4788024" y="116632"/>
            <a:ext cx="2520280" cy="2617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C:\Users\Татьяна\Downloads\17607_58eb4f9c0228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140968"/>
            <a:ext cx="4040502" cy="2696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Татьяна\Downloads\Deti-i-roditeli-Papa-Rob-i-YArik-Neobitaemyj-ostrov.-Lego-igry.-Video-dlya-detej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9472" y="3284984"/>
            <a:ext cx="5113467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атьяна\Downloads\1400671700_bezimen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404664"/>
            <a:ext cx="4499992" cy="6055385"/>
          </a:xfrm>
          <a:prstGeom prst="rect">
            <a:avLst/>
          </a:prstGeom>
          <a:noFill/>
        </p:spPr>
      </p:pic>
      <p:pic>
        <p:nvPicPr>
          <p:cNvPr id="6148" name="Picture 4" descr="C:\Users\Татьяна\Downloads\shou-gigantskih-transformerov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17032"/>
            <a:ext cx="3493772" cy="3024365"/>
          </a:xfrm>
          <a:prstGeom prst="rect">
            <a:avLst/>
          </a:prstGeom>
          <a:noFill/>
        </p:spPr>
      </p:pic>
      <p:pic>
        <p:nvPicPr>
          <p:cNvPr id="1026" name="Picture 2" descr="C:\Users\Татьяна\Downloads\ScreenHunter_09 Oct. 10 16.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88640"/>
            <a:ext cx="2952328" cy="32807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ownloads\1Me2_VNPpVY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077072"/>
            <a:ext cx="3528392" cy="2646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Татьяна\Downloads\68693-kak-sdelat-korobku-dlya-hraneniya-igrushek-1024x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077072"/>
            <a:ext cx="3528392" cy="2646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Татьяна\Downloads\korob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60648"/>
            <a:ext cx="4471144" cy="2973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Татьяна\Downloads\original.png"/>
          <p:cNvPicPr>
            <a:picLocks noChangeAspect="1" noChangeArrowheads="1"/>
          </p:cNvPicPr>
          <p:nvPr/>
        </p:nvPicPr>
        <p:blipFill>
          <a:blip r:embed="rId5" cstate="print"/>
          <a:srcRect l="2753" t="5513"/>
          <a:stretch>
            <a:fillRect/>
          </a:stretch>
        </p:blipFill>
        <p:spPr bwMode="auto">
          <a:xfrm>
            <a:off x="251520" y="188640"/>
            <a:ext cx="2543696" cy="3702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\Downloads\08815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284984"/>
            <a:ext cx="3851920" cy="2888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Татьяна\Downloads\bdef4bb0214a7849247da0b200d18332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284984"/>
            <a:ext cx="4294028" cy="2915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Татьяна\Downloads\do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60648"/>
            <a:ext cx="3312368" cy="2489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C:\Users\Татьяна\Downloads\20558529.jpg"/>
          <p:cNvPicPr>
            <a:picLocks noChangeAspect="1" noChangeArrowheads="1"/>
          </p:cNvPicPr>
          <p:nvPr/>
        </p:nvPicPr>
        <p:blipFill>
          <a:blip r:embed="rId5" cstate="print"/>
          <a:srcRect r="2654" b="11085"/>
          <a:stretch>
            <a:fillRect/>
          </a:stretch>
        </p:blipFill>
        <p:spPr bwMode="auto">
          <a:xfrm>
            <a:off x="251520" y="260648"/>
            <a:ext cx="4608512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ownloads\4f367d0c-1587-45df-b512-45db456f7599.jpg.800x800_q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12976"/>
            <a:ext cx="3301708" cy="1403226"/>
          </a:xfrm>
          <a:prstGeom prst="rect">
            <a:avLst/>
          </a:prstGeom>
          <a:noFill/>
        </p:spPr>
      </p:pic>
      <p:pic>
        <p:nvPicPr>
          <p:cNvPr id="1027" name="Picture 3" descr="C:\Users\Татьяна\Downloads\4ff9080e8f8ca5484c5a242004a43a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492896"/>
            <a:ext cx="2729880" cy="2015561"/>
          </a:xfrm>
          <a:prstGeom prst="rect">
            <a:avLst/>
          </a:prstGeom>
          <a:noFill/>
        </p:spPr>
      </p:pic>
      <p:pic>
        <p:nvPicPr>
          <p:cNvPr id="1028" name="Picture 4" descr="C:\Users\Татьяна\Downloads\1956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869160"/>
            <a:ext cx="2174826" cy="1757408"/>
          </a:xfrm>
          <a:prstGeom prst="rect">
            <a:avLst/>
          </a:prstGeom>
          <a:noFill/>
        </p:spPr>
      </p:pic>
      <p:pic>
        <p:nvPicPr>
          <p:cNvPr id="1029" name="Picture 5" descr="C:\Users\Татьяна\Downloads\3367995f16b3995a3248168621469e5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88640"/>
            <a:ext cx="1507687" cy="2750691"/>
          </a:xfrm>
          <a:prstGeom prst="rect">
            <a:avLst/>
          </a:prstGeom>
          <a:noFill/>
        </p:spPr>
      </p:pic>
      <p:pic>
        <p:nvPicPr>
          <p:cNvPr id="1030" name="Picture 6" descr="C:\Users\Татьяна\Downloads\b6d62f6685618b7431dd835482a3eff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581128"/>
            <a:ext cx="1933575" cy="1928813"/>
          </a:xfrm>
          <a:prstGeom prst="rect">
            <a:avLst/>
          </a:prstGeom>
          <a:noFill/>
        </p:spPr>
      </p:pic>
      <p:pic>
        <p:nvPicPr>
          <p:cNvPr id="1031" name="Picture 7" descr="C:\Users\Татьяна\Downloads\b10190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188640"/>
            <a:ext cx="2736304" cy="2736304"/>
          </a:xfrm>
          <a:prstGeom prst="rect">
            <a:avLst/>
          </a:prstGeom>
          <a:noFill/>
        </p:spPr>
      </p:pic>
      <p:pic>
        <p:nvPicPr>
          <p:cNvPr id="1032" name="Picture 8" descr="C:\Users\Татьяна\Downloads\f31232aec58f5e6a94960f8d550101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4581128"/>
            <a:ext cx="2520280" cy="1757613"/>
          </a:xfrm>
          <a:prstGeom prst="rect">
            <a:avLst/>
          </a:prstGeom>
          <a:noFill/>
        </p:spPr>
      </p:pic>
      <p:pic>
        <p:nvPicPr>
          <p:cNvPr id="1033" name="Picture 9" descr="C:\Users\Татьяна\Downloads\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476672"/>
            <a:ext cx="2137420" cy="20305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Подвижные игры на прогулке</a:t>
            </a:r>
            <a:endParaRPr lang="ru-RU" dirty="0"/>
          </a:p>
        </p:txBody>
      </p:sp>
      <p:pic>
        <p:nvPicPr>
          <p:cNvPr id="4" name="Picture 5" descr="D:\Рабочий стол октябрь 2014 г\НА ДИСКИ  фото дети группы№5\Ярослава Орехова\SAM_2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340768"/>
            <a:ext cx="3528392" cy="4704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SAM_2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12776"/>
            <a:ext cx="3528392" cy="4704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\Downloads\6ad7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052736"/>
            <a:ext cx="3440237" cy="4437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Татьяна\Downloads\depositphotos_55171887-stock-photo-little-boy-is-playing-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2656"/>
            <a:ext cx="3827954" cy="4918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:\Рабочий стол октябрь 2014 г\НА ДИСКИ  фото дети группы№5\Попов Артём\SAM_3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128459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Users\Татьяна\Downloads\Лего-Дети-1024x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2656"/>
            <a:ext cx="4349557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yavix.ru/i/2/a/6/4373eb62f412539874e9afff21d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08108"/>
            <a:ext cx="5112568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9551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атьяна\Documents\Intelli-studio\Samsung Camera\2016-03-28\SAM_63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4451986" cy="3338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Татьяна\Downloads\little_tikes_igrushka_pozharnaya_mashina_0.jpg"/>
          <p:cNvPicPr>
            <a:picLocks noChangeAspect="1" noChangeArrowheads="1"/>
          </p:cNvPicPr>
          <p:nvPr/>
        </p:nvPicPr>
        <p:blipFill>
          <a:blip r:embed="rId3" cstate="print"/>
          <a:srcRect l="5000" t="5000" r="8333" b="5000"/>
          <a:stretch>
            <a:fillRect/>
          </a:stretch>
        </p:blipFill>
        <p:spPr bwMode="auto">
          <a:xfrm>
            <a:off x="4860032" y="404664"/>
            <a:ext cx="4032448" cy="4187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Татьяна\Documents\Intelli-studio\Samsung Camera\2016-03-28\SAM_63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28688">
            <a:off x="558349" y="1465853"/>
            <a:ext cx="3600400" cy="4800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95536" y="188640"/>
            <a:ext cx="5616624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Настольные игры</a:t>
            </a:r>
            <a:endParaRPr lang="ru-RU" dirty="0"/>
          </a:p>
        </p:txBody>
      </p:sp>
      <p:pic>
        <p:nvPicPr>
          <p:cNvPr id="1026" name="Picture 2" descr="E:\ФОТО 5 группа\SAM_63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149080"/>
            <a:ext cx="3528392" cy="2430270"/>
          </a:xfrm>
          <a:prstGeom prst="rect">
            <a:avLst/>
          </a:prstGeom>
          <a:noFill/>
        </p:spPr>
      </p:pic>
      <p:pic>
        <p:nvPicPr>
          <p:cNvPr id="9" name="Рисунок 8" descr="C:\Users\Татьяна\Desktop\Фото  на  стенд\SAM_52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764704"/>
            <a:ext cx="374441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Рабочий стол октябрь 2014 г\НА ДИСКИ  фото дети группы№5\Влад Субочев\SAM_1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2592289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D:\Рабочий стол октябрь 2014 г\НА ДИСКИ  фото дети группы№5\Влад Субочев\SAM_1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764704"/>
            <a:ext cx="2034226" cy="2712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D:\Рабочий стол октябрь 2014 г\НА ДИСКИ  фото дети группы№5\Влад Субочев\SAM_1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124744"/>
            <a:ext cx="2568286" cy="192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11" descr="D:\Рабочий стол октябрь 2014 г\НА ДИСКИ  фото дети группы№5\Валерия Мясникова\SAM_2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447002"/>
            <a:ext cx="4104456" cy="3078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7" descr="D:\Рабочий стол октябрь 2014 г\НА ДИСКИ  фото дети группы№5\Влад Субочев\SAM_2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3" y="3645024"/>
            <a:ext cx="3827917" cy="2870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"/>
            <a:ext cx="6696744" cy="548680"/>
          </a:xfrm>
        </p:spPr>
        <p:txBody>
          <a:bodyPr>
            <a:noAutofit/>
          </a:bodyPr>
          <a:lstStyle/>
          <a:p>
            <a:pPr algn="ctr"/>
            <a:r>
              <a:rPr lang="ru-RU" sz="2400" u="sng" dirty="0" smtClean="0"/>
              <a:t>Дидактические игры</a:t>
            </a:r>
            <a:endParaRPr lang="ru-RU" sz="2400" u="sng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692696"/>
            <a:ext cx="7920880" cy="590465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2800" b="1" dirty="0" smtClean="0"/>
              <a:t>«Кому что нужно?» 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«Назови одним словом» 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«Скажи ласково»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«Скажи наоборот»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«Где что можно делать?»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«Назови слово с заданным звуком (птицу, игрушку,….)»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«Исправь ошибку»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«Так бывает или нет?»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«Кто же я?»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«Третий лишний»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"/>
            <a:ext cx="7739137" cy="404664"/>
          </a:xfrm>
        </p:spPr>
        <p:txBody>
          <a:bodyPr>
            <a:noAutofit/>
          </a:bodyPr>
          <a:lstStyle/>
          <a:p>
            <a:pPr algn="ctr"/>
            <a:r>
              <a:rPr lang="ru-RU" sz="2400" u="sng" dirty="0" smtClean="0"/>
              <a:t>Игры нашего детства</a:t>
            </a:r>
            <a:endParaRPr lang="ru-RU" sz="2400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11560" y="620688"/>
            <a:ext cx="7883152" cy="482453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«</a:t>
            </a:r>
            <a:r>
              <a:rPr lang="ru-RU" sz="2400" b="1" dirty="0" err="1" smtClean="0"/>
              <a:t>Хали</a:t>
            </a:r>
            <a:r>
              <a:rPr lang="ru-RU" sz="2400" b="1" dirty="0" smtClean="0"/>
              <a:t> –</a:t>
            </a:r>
            <a:r>
              <a:rPr lang="ru-RU" sz="2400" b="1" dirty="0" err="1" smtClean="0"/>
              <a:t>Хало</a:t>
            </a:r>
            <a:r>
              <a:rPr lang="ru-RU" sz="2400" b="1" dirty="0" smtClean="0"/>
              <a:t>»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«Мяч в кругу»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«Краски»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«Классики»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«Разрывные цепи»</a:t>
            </a:r>
          </a:p>
          <a:p>
            <a:r>
              <a:rPr lang="ru-RU" sz="2400" b="1" dirty="0" smtClean="0"/>
              <a:t>«</a:t>
            </a:r>
            <a:r>
              <a:rPr lang="ru-RU" sz="2400" b="1" dirty="0" err="1" smtClean="0"/>
              <a:t>Хали-хало</a:t>
            </a:r>
            <a:r>
              <a:rPr lang="ru-RU" sz="2400" b="1" dirty="0" smtClean="0"/>
              <a:t>»</a:t>
            </a:r>
            <a:endParaRPr lang="ru-RU" sz="2400" b="1" dirty="0" smtClean="0"/>
          </a:p>
          <a:p>
            <a:endParaRPr lang="ru-RU" sz="2400" b="1" dirty="0" smtClean="0"/>
          </a:p>
          <a:p>
            <a:r>
              <a:rPr lang="ru-RU" sz="2400" b="1" dirty="0" smtClean="0"/>
              <a:t>«Испорченный телефон»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«Путаница»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Съедобное – несъедобное»</a:t>
            </a:r>
          </a:p>
        </p:txBody>
      </p:sp>
      <p:pic>
        <p:nvPicPr>
          <p:cNvPr id="6" name="Picture 2" descr="C:\Users\Татьяна\Downloads\det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00108"/>
            <a:ext cx="3548991" cy="2592288"/>
          </a:xfrm>
          <a:prstGeom prst="rect">
            <a:avLst/>
          </a:prstGeom>
          <a:noFill/>
        </p:spPr>
      </p:pic>
      <p:pic>
        <p:nvPicPr>
          <p:cNvPr id="7" name="Picture 4" descr="C:\Users\Татьяна\Downloads\cropped-0_106193_5637e488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5297577"/>
            <a:ext cx="5688632" cy="1560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ЛУЧШИЙ  В  МИРЕ  МАГАЗИН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семицветик\Pictures\magazin-igrushek_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3799709" cy="2357454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4099" name="Picture 3" descr="C:\Users\семицветик\Pictures\wib_13425068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3286124"/>
            <a:ext cx="4738694" cy="315715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4100" name="Picture 4" descr="C:\Users\семицветик\Pictures\9441a05d2f36a58c1998022a71b078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85860"/>
            <a:ext cx="3730597" cy="248731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Monotype Corsiva" pitchFamily="66" charset="0"/>
              </a:rPr>
              <a:t>Какие традиции существуют в наших семьях?</a:t>
            </a:r>
            <a:endParaRPr lang="ru-RU" sz="7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Хранители традиций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3" name="Picture 3" descr="C:\Users\семицветик\Pictures\Staryie-semeynyie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428868"/>
            <a:ext cx="3902075" cy="29495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5124" name="Picture 4" descr="C:\Users\семицветик\Pictures\cf3a3_Yenisei_Province_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1357298"/>
            <a:ext cx="2914675" cy="2163433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5122" name="Picture 2" descr="C:\Users\семицветик\Pictures\-фотография-1917-года.-e1406604862465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28596" y="1357298"/>
            <a:ext cx="1921952" cy="2579687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5125" name="Picture 5" descr="C:\Users\семицветик\Pictures\7d9dd_Yenisei_Province_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286256"/>
            <a:ext cx="3007285" cy="2109199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5126" name="Picture 6" descr="C:\Users\семицветик\Pictures\Абрикосов-с-женой-и-детьм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572008"/>
            <a:ext cx="2428892" cy="189453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Нравственный  показатель  семьи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семицветик\Pictures\php0n50rM_Issledovatelskaya-rabota_0_29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1906" y="1214422"/>
            <a:ext cx="2762269" cy="207170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6147" name="Picture 3" descr="C:\Users\семицветик\Pictures\original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3071810"/>
            <a:ext cx="3323945" cy="221457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6148" name="Picture 4" descr="C:\Users\семицветик\Pictures\novyi-god-semya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308673"/>
            <a:ext cx="3071834" cy="2048889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6149" name="Picture 5" descr="C:\Users\семицветик\Pictures\drakon-bredberi-rey-11263-smal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000372"/>
            <a:ext cx="3038520" cy="2016127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6150" name="Picture 6" descr="C:\Users\семицветик\Pictures\8488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1214422"/>
            <a:ext cx="2822465" cy="207170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6151" name="Picture 7" descr="C:\Users\семицветик\Pictures\93_dom-lady.ru_semeynye-otnosheniy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50" y="4429132"/>
            <a:ext cx="3286148" cy="219076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«Семейное  древо»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Users\семицветик\Pictures\article_141118027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14422"/>
            <a:ext cx="2928958" cy="250661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7171" name="Picture 3" descr="C:\Users\семицветик\Pictures\172280_3_280717055045_18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571876"/>
            <a:ext cx="3767582" cy="257176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7172" name="Picture 4" descr="C:\Users\семицветик\Pictures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214422"/>
            <a:ext cx="3508537" cy="233836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7173" name="Picture 5" descr="C:\Users\семицветик\Pictures\tre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6386" y="3571876"/>
            <a:ext cx="3896701" cy="2600337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static8.depositphotos.com/1518767/1029/i/950/depositphotos_10294011-Family-decorating-a-christmas-tr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895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9163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storage_01.startwish.ru/images/9c/35/1063/ac0d011183ab523b56031dd5b4bcde1a7b8b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0864"/>
            <a:ext cx="734481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0057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ицветик\Documents\учебный год 17-18\проекты педагогов\университет семейных наук\эмблема университе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500174"/>
            <a:ext cx="5753100" cy="509587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107157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УНИВЕРСИТЕТ СЕМЕЙНЫХ НАУК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714480" y="1500174"/>
            <a:ext cx="5786478" cy="5143536"/>
          </a:xfrm>
          <a:ln w="28575">
            <a:solidFill>
              <a:srgbClr val="FF0000"/>
            </a:solidFill>
          </a:ln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491</TotalTime>
  <Words>469</Words>
  <Application>Microsoft Office PowerPoint</Application>
  <PresentationFormat>Экран (4:3)</PresentationFormat>
  <Paragraphs>117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УНИВЕРСИТЕТ СЕМЕЙНЫХ НАУК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Кафедра  «бабушка  рядышком  с  дедушкой»</vt:lpstr>
      <vt:lpstr>Слайд 18</vt:lpstr>
      <vt:lpstr>Сохранение русского языка – великая миссия старшего поколения</vt:lpstr>
      <vt:lpstr>БАБУШКА…</vt:lpstr>
      <vt:lpstr>Вот счастье-то!!!</vt:lpstr>
      <vt:lpstr>Строим карьеру?  СТРОИМ СЕМЬЮ?</vt:lpstr>
      <vt:lpstr>Самые заботливые руки…</vt:lpstr>
      <vt:lpstr>ДЕНЬ СЕГОДНЯШНИЙ</vt:lpstr>
      <vt:lpstr>Фундамент  жизни</vt:lpstr>
      <vt:lpstr>«Учебник   жизни»</vt:lpstr>
      <vt:lpstr>Читайте   детям   сказки!</vt:lpstr>
      <vt:lpstr>ЭПОХА  ЗАИМСТВОВАНИЙ</vt:lpstr>
      <vt:lpstr>Евгений  Весник  «Ода русскому языку»</vt:lpstr>
      <vt:lpstr>ПРИХОДИТЕ В БИБЛИОТЕКУ!  (Тамбов, чичканова, 89) </vt:lpstr>
      <vt:lpstr> Программа телепередач: </vt:lpstr>
      <vt:lpstr>Слайд 32</vt:lpstr>
      <vt:lpstr>Слайд 33</vt:lpstr>
      <vt:lpstr>А  ЧТО  СЕГОДНЯ?</vt:lpstr>
      <vt:lpstr>Университет семейных наук Кафедра «Бабушка рядышком с дедушкой» </vt:lpstr>
      <vt:lpstr>«Игра – это огромное светлое окно, через которое в духовный мир ребёнка вливается живительный поток представлений, понятий об окружающем мире.                                             Игра – это искра, зажигающая огонёк пытливости и любознательности»                                                      В.А.Сухомлинский</vt:lpstr>
      <vt:lpstr>Слайд 37</vt:lpstr>
      <vt:lpstr>Слайд 38</vt:lpstr>
      <vt:lpstr>Слайд 39</vt:lpstr>
      <vt:lpstr>Слайд 40</vt:lpstr>
      <vt:lpstr>Слайд 41</vt:lpstr>
      <vt:lpstr>Слайд 42</vt:lpstr>
      <vt:lpstr>Сюжетно – ролевые игры</vt:lpstr>
      <vt:lpstr>Сюжетно – ролевые игры</vt:lpstr>
      <vt:lpstr>Сюжетно – ролевые игры</vt:lpstr>
      <vt:lpstr>Слайд 46</vt:lpstr>
      <vt:lpstr>Сюжетно – ролевые игры</vt:lpstr>
      <vt:lpstr>Игры с музыкальными игрушками</vt:lpstr>
      <vt:lpstr>Театрализованные игры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Подвижные игры на прогулке</vt:lpstr>
      <vt:lpstr>Слайд 58</vt:lpstr>
      <vt:lpstr>Слайд 59</vt:lpstr>
      <vt:lpstr>Слайд 60</vt:lpstr>
      <vt:lpstr>Настольные игры</vt:lpstr>
      <vt:lpstr>Слайд 62</vt:lpstr>
      <vt:lpstr>Дидактические игры</vt:lpstr>
      <vt:lpstr>Игры нашего детства</vt:lpstr>
      <vt:lpstr>ЛУЧШИЙ  В  МИРЕ  МАГАЗИН</vt:lpstr>
      <vt:lpstr>Слайд 66</vt:lpstr>
      <vt:lpstr>Хранители традиций</vt:lpstr>
      <vt:lpstr>Нравственный  показатель  семьи</vt:lpstr>
      <vt:lpstr>«Семейное  древо»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семицветик</dc:creator>
  <cp:lastModifiedBy>семицветик</cp:lastModifiedBy>
  <cp:revision>49</cp:revision>
  <dcterms:created xsi:type="dcterms:W3CDTF">2017-11-14T13:00:39Z</dcterms:created>
  <dcterms:modified xsi:type="dcterms:W3CDTF">2017-11-16T07:05:42Z</dcterms:modified>
</cp:coreProperties>
</file>